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75" r:id="rId4"/>
    <p:sldId id="288" r:id="rId5"/>
    <p:sldId id="290" r:id="rId6"/>
    <p:sldId id="298" r:id="rId7"/>
    <p:sldId id="273" r:id="rId8"/>
    <p:sldId id="280" r:id="rId9"/>
    <p:sldId id="272" r:id="rId10"/>
    <p:sldId id="282" r:id="rId11"/>
    <p:sldId id="261" r:id="rId12"/>
    <p:sldId id="283" r:id="rId13"/>
    <p:sldId id="281" r:id="rId14"/>
    <p:sldId id="268" r:id="rId15"/>
    <p:sldId id="287" r:id="rId16"/>
    <p:sldId id="260" r:id="rId17"/>
    <p:sldId id="285" r:id="rId18"/>
    <p:sldId id="266" r:id="rId19"/>
    <p:sldId id="297" r:id="rId20"/>
    <p:sldId id="284" r:id="rId21"/>
    <p:sldId id="286" r:id="rId22"/>
    <p:sldId id="292" r:id="rId23"/>
    <p:sldId id="259" r:id="rId24"/>
    <p:sldId id="265" r:id="rId25"/>
    <p:sldId id="269" r:id="rId26"/>
    <p:sldId id="293" r:id="rId27"/>
    <p:sldId id="274" r:id="rId28"/>
    <p:sldId id="279" r:id="rId29"/>
    <p:sldId id="299" r:id="rId30"/>
    <p:sldId id="262" r:id="rId31"/>
    <p:sldId id="271" r:id="rId32"/>
    <p:sldId id="295" r:id="rId33"/>
    <p:sldId id="258" r:id="rId34"/>
    <p:sldId id="277" r:id="rId35"/>
    <p:sldId id="263" r:id="rId36"/>
    <p:sldId id="264" r:id="rId37"/>
    <p:sldId id="294" r:id="rId38"/>
    <p:sldId id="270" r:id="rId39"/>
    <p:sldId id="267" r:id="rId40"/>
    <p:sldId id="276" r:id="rId41"/>
    <p:sldId id="278" r:id="rId42"/>
    <p:sldId id="296" r:id="rId43"/>
    <p:sldId id="300" r:id="rId44"/>
    <p:sldId id="302" r:id="rId45"/>
    <p:sldId id="304" r:id="rId46"/>
    <p:sldId id="303" r:id="rId47"/>
    <p:sldId id="306" r:id="rId48"/>
    <p:sldId id="311" r:id="rId49"/>
    <p:sldId id="307" r:id="rId50"/>
    <p:sldId id="305" r:id="rId51"/>
    <p:sldId id="308" r:id="rId52"/>
    <p:sldId id="309" r:id="rId53"/>
    <p:sldId id="312" r:id="rId54"/>
    <p:sldId id="310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A3CE9-6C5D-4523-BFC0-01824C90FB1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15A37-7299-4A2C-AB1C-857F756B27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5A37-7299-4A2C-AB1C-857F756B27D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>
                <a:lumMod val="60000"/>
                <a:lumOff val="40000"/>
              </a:srgbClr>
            </a:gs>
            <a:gs pos="30000">
              <a:srgbClr val="66008F">
                <a:lumMod val="70000"/>
                <a:lumOff val="30000"/>
              </a:srgbClr>
            </a:gs>
            <a:gs pos="64999">
              <a:srgbClr val="BA0066">
                <a:lumMod val="75000"/>
                <a:lumOff val="25000"/>
              </a:srgbClr>
            </a:gs>
            <a:gs pos="89999">
              <a:srgbClr val="FF0000">
                <a:lumMod val="65000"/>
                <a:lumOff val="35000"/>
              </a:srgbClr>
            </a:gs>
            <a:gs pos="100000">
              <a:srgbClr val="FF8200">
                <a:lumMod val="60000"/>
                <a:lumOff val="4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8304" y="5085184"/>
            <a:ext cx="208112" cy="45719"/>
          </a:xfrm>
        </p:spPr>
        <p:txBody>
          <a:bodyPr>
            <a:noAutofit/>
          </a:bodyPr>
          <a:lstStyle/>
          <a:p>
            <a:endParaRPr lang="ru-RU" sz="1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57" y="1316961"/>
            <a:ext cx="9124243" cy="2544087"/>
          </a:xfrm>
        </p:spPr>
        <p:txBody>
          <a:bodyPr>
            <a:noAutofit/>
          </a:bodyPr>
          <a:lstStyle/>
          <a:p>
            <a:r>
              <a:rPr lang="ru-RU" sz="8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Общие вопросы психологии</a:t>
            </a:r>
            <a:endParaRPr lang="ru-RU" sz="8800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ГОСУДАРСТВЕННЫЙ АГРАРНЫЙ УНИВЕРСИТЕТ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В. Я. Горина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757" y="94762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73361" y="6498483"/>
            <a:ext cx="839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г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8" name="Picture 2" descr="D:\Вытовтова\Психолог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61048"/>
            <a:ext cx="7200800" cy="299695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25930092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Психология как наука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3075" name="Picture 3" descr="D:\Вытовтова\psychology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57284"/>
            <a:ext cx="7632848" cy="519921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902045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584176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Ю9 Маклаков А.Г. Общая</a:t>
            </a:r>
            <a:br>
              <a:rPr lang="ru-RU" sz="2400" dirty="0" smtClean="0"/>
            </a:br>
            <a:r>
              <a:rPr lang="ru-RU" sz="2400" dirty="0" smtClean="0"/>
              <a:t>М15 психология: учебное пособие / А.Г. Маклаков. - СПб. : ПИТЕР, 2009. - 583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844824"/>
            <a:ext cx="4320480" cy="4104456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</a:t>
            </a:r>
            <a:r>
              <a:rPr lang="ru-RU" sz="2000" dirty="0" smtClean="0"/>
              <a:t>учебнике </a:t>
            </a:r>
            <a:r>
              <a:rPr lang="ru-RU" sz="2000" dirty="0"/>
              <a:t>с учетом современных достижений психолого-педагоги­ческой науки рассматриваются общие вопросы психологии, психические и познавательные про­цессы, состояния и свойства, эмоционально-волевая сфера личности, ее индивидуальные осо­бенности. Учебник богато иллюстрирован, снабжен удобным служебным справочно-библиографическим аппаратом.</a:t>
            </a:r>
          </a:p>
        </p:txBody>
      </p:sp>
      <p:pic>
        <p:nvPicPr>
          <p:cNvPr id="19461" name="Picture 5" descr="D:\Мои документы\Строева О. М\Вытовтова\11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157192"/>
            <a:ext cx="3326266" cy="170080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122" name="Picture 2" descr="D:\Мои документы\Строева О. М\Ольга скан\1 - 0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2122" b="19015"/>
          <a:stretch>
            <a:fillRect/>
          </a:stretch>
        </p:blipFill>
        <p:spPr bwMode="auto">
          <a:xfrm>
            <a:off x="4933722" y="620688"/>
            <a:ext cx="3647422" cy="56886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21082368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892480" cy="5472608"/>
          </a:xfrm>
        </p:spPr>
        <p:txBody>
          <a:bodyPr>
            <a:noAutofit/>
          </a:bodyPr>
          <a:lstStyle/>
          <a:p>
            <a:pPr algn="l"/>
            <a:r>
              <a:rPr lang="ru-RU" sz="33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- </a:t>
            </a:r>
            <a: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Изучение законов психической деятельности;</a:t>
            </a:r>
            <a:b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- Раскрытие сущности, структуры и функций психики;</a:t>
            </a:r>
            <a:b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- Изучение роли психических явлений в познании человеком самого себя и окружающего </a:t>
            </a:r>
            <a:r>
              <a:rPr lang="ru-RU" sz="33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мира;</a:t>
            </a:r>
            <a: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/>
            </a:r>
            <a:b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- Определение роли наследственного и приобретенного, биологического и социального в развитии психики;</a:t>
            </a:r>
            <a:b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</a:br>
            <a:r>
              <a:rPr lang="ru-RU" sz="3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- Изучение соотношения психики и мозга и </a:t>
            </a:r>
            <a:r>
              <a:rPr lang="ru-RU" sz="33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т. п.</a:t>
            </a:r>
            <a:endParaRPr lang="ru-RU" sz="33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16632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Задачи психологии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0348995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https://smartprogress.do/uploadImages/0005651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" y="7937"/>
            <a:ext cx="88924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"Каким бы совершенным ни было крыло птицы, оно никогда не смогло поднять его вверх, не опираясь на воздух. Факты - это воздух ученого. Без него вы никогда не сможете взлететь".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  <a:p>
            <a:pPr algn="r"/>
            <a:r>
              <a:rPr lang="ru-RU" sz="4400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И. П. Павлов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D:\Вытовтова\Podsozna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818"/>
            <a:ext cx="5940152" cy="326918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8767263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536504" cy="151216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 Столяренко Л.Д.</a:t>
            </a:r>
            <a:br>
              <a:rPr lang="ru-RU" sz="2400" dirty="0" smtClean="0"/>
            </a:br>
            <a:r>
              <a:rPr lang="ru-RU" sz="2400" dirty="0" smtClean="0"/>
              <a:t>С81 Психология: учебник / Л.Д. Столяренко. - СПб. : ПИТЕР, 2012. - 592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00808"/>
            <a:ext cx="4320480" cy="4464496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данном учебнике излагаются основные понятия и современные научные сведения о познавательных процессах человека, о развитии сознания, рассматриваются психологические теории и типологии личности, а также различные социально-психологические </a:t>
            </a:r>
            <a:r>
              <a:rPr lang="ru-RU" sz="2000" dirty="0" smtClean="0"/>
              <a:t>феномены.</a:t>
            </a:r>
          </a:p>
          <a:p>
            <a:pPr algn="just"/>
            <a:r>
              <a:rPr lang="ru-RU" sz="2000" dirty="0" smtClean="0"/>
              <a:t>Учебник </a:t>
            </a:r>
            <a:r>
              <a:rPr lang="ru-RU" sz="2000" dirty="0"/>
              <a:t>предназначен для студентов вузов, преподавателей и всех, кто работает с людьми, а потому должен уметь учитывать особенности их </a:t>
            </a:r>
            <a:r>
              <a:rPr lang="ru-RU" sz="2000" dirty="0" smtClean="0"/>
              <a:t>психологии</a:t>
            </a:r>
            <a:r>
              <a:rPr lang="ru-RU" sz="2000" dirty="0"/>
              <a:t>.</a:t>
            </a:r>
          </a:p>
        </p:txBody>
      </p:sp>
      <p:pic>
        <p:nvPicPr>
          <p:cNvPr id="12294" name="Picture 6" descr="D:\Мои документы\Строева О. М\Вытовтова\Fotolia_25788769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6919" y="5164070"/>
            <a:ext cx="2425042" cy="169392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146" name="Picture 2" descr="D:\Мои документы\Строева О. М\Ольга скан\1 - 0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0417" b="19015"/>
          <a:stretch>
            <a:fillRect/>
          </a:stretch>
        </p:blipFill>
        <p:spPr bwMode="auto">
          <a:xfrm>
            <a:off x="4904926" y="620688"/>
            <a:ext cx="3676217" cy="56886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327267306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ru-RU" sz="73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Методы </a:t>
            </a:r>
            <a:r>
              <a:rPr lang="ru-RU" sz="73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психологии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89644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- методы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сбора информации (наблюдение, изучение результатов деятельности, изучение документов, метод опроса, метод тестов, эксперимент, биографический метод);</a:t>
            </a:r>
          </a:p>
          <a:p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- методы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обработки данных (статистический анализ, другие математические методы);</a:t>
            </a:r>
          </a:p>
          <a:p>
            <a:r>
              <a:rPr lang="ru-RU" sz="3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- методы </a:t>
            </a:r>
            <a:r>
              <a:rPr lang="ru-RU" sz="34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психологического воздействия (дискуссия, тренинг, формирующий эксперимент, убеждение, внушение, релаксация и другие).</a:t>
            </a:r>
          </a:p>
        </p:txBody>
      </p:sp>
    </p:spTree>
    <p:extLst>
      <p:ext uri="{BB962C8B-B14F-4D97-AF65-F5344CB8AC3E}">
        <p14:creationId xmlns="" xmlns:p14="http://schemas.microsoft.com/office/powerpoint/2010/main" val="276181125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4932040" cy="259228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 </a:t>
            </a:r>
            <a:r>
              <a:rPr lang="ru-RU" sz="2400" dirty="0" err="1" smtClean="0"/>
              <a:t>Борытко</a:t>
            </a:r>
            <a:r>
              <a:rPr lang="ru-RU" sz="2400" dirty="0" smtClean="0"/>
              <a:t> Н.М. Методология и</a:t>
            </a:r>
            <a:br>
              <a:rPr lang="ru-RU" sz="2400" dirty="0" smtClean="0"/>
            </a:br>
            <a:r>
              <a:rPr lang="ru-RU" sz="2400" dirty="0" smtClean="0"/>
              <a:t>Б84 методы психолого-педагогических исследований: учебное пособие / Н.М. </a:t>
            </a:r>
            <a:r>
              <a:rPr lang="ru-RU" sz="2400" dirty="0" err="1" smtClean="0"/>
              <a:t>Борытко</a:t>
            </a:r>
            <a:r>
              <a:rPr lang="ru-RU" sz="2400" dirty="0" smtClean="0"/>
              <a:t>, А.В. </a:t>
            </a:r>
            <a:r>
              <a:rPr lang="ru-RU" sz="2400" dirty="0" err="1" smtClean="0"/>
              <a:t>Моложавенко</a:t>
            </a:r>
            <a:r>
              <a:rPr lang="ru-RU" sz="2400" dirty="0" smtClean="0"/>
              <a:t>, И.А. </a:t>
            </a:r>
            <a:r>
              <a:rPr lang="ru-RU" sz="2400" dirty="0" err="1" smtClean="0"/>
              <a:t>Соловцова</a:t>
            </a:r>
            <a:r>
              <a:rPr lang="ru-RU" sz="2400" dirty="0" smtClean="0"/>
              <a:t>. - М. : Академия, 2009. - 320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780928"/>
            <a:ext cx="4536504" cy="4077072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учебном пособии раскрываются методологические основы и логика психолого-педагогического исследования с позиции гуманитарно-целостного подхода к изучению образовательного процесса, представлена система научных понятий, охарактеризованы теоретические и эмпирические методы; предложен цикл специальных упражнений и тестов, способствующих усвоению изучаемого материала.</a:t>
            </a:r>
          </a:p>
        </p:txBody>
      </p:sp>
      <p:pic>
        <p:nvPicPr>
          <p:cNvPr id="7170" name="Picture 2" descr="D:\Мои документы\Строева О. М\Ольга скан\1 - 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352" b="26397"/>
          <a:stretch>
            <a:fillRect/>
          </a:stretch>
        </p:blipFill>
        <p:spPr bwMode="auto">
          <a:xfrm>
            <a:off x="4932041" y="620688"/>
            <a:ext cx="3577096" cy="56166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16167857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9644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"Метод - это путь познания, это способ, с помощью которого познается предмет науки".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  <a:p>
            <a:pPr algn="r"/>
            <a:r>
              <a:rPr lang="ru-RU" sz="4400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С. Л. Рубинштейн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2050" name="Picture 2" descr="D:\Вытовтова\online-psychology-degrees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7763804" cy="436510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7520783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24536" cy="187220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 Новейший </a:t>
            </a:r>
            <a:r>
              <a:rPr lang="ru-RU" sz="2400" dirty="0" err="1" smtClean="0"/>
              <a:t>психолого</a:t>
            </a:r>
            <a:r>
              <a:rPr lang="ru-RU" sz="2400" dirty="0" smtClean="0"/>
              <a:t>-</a:t>
            </a:r>
            <a:br>
              <a:rPr lang="ru-RU" sz="2400" dirty="0" smtClean="0"/>
            </a:br>
            <a:r>
              <a:rPr lang="ru-RU" sz="2400" dirty="0" smtClean="0"/>
              <a:t>Н72 педагогический словарь: словарь / под ред. А.П. Астахова. - Минск: Современная школа, 2010. - 928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4320480" cy="4797152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словарь включено около 2000 статей, раскрывающих содержание терминов и понятий из всех разделов педагогики и психологии. Издание адресуется педагогам и психологам различных специальностей. Поскольку многие понятия словаря носят междисциплинарный характер, то они могут вызвать интерес у специалистов смежных отраслей знания: философов, социологов и физиологов. Вместе с тем родители и воспитатели детей любого возраста смогут найти здесь многие полезные для себя материалы 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194" name="Picture 2" descr="D:\Мои документы\Строева О. М\Ольга скан\1 - 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8756" b="31106"/>
          <a:stretch>
            <a:fillRect/>
          </a:stretch>
        </p:blipFill>
        <p:spPr bwMode="auto">
          <a:xfrm>
            <a:off x="4932040" y="620688"/>
            <a:ext cx="3600400" cy="56006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237734141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2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Современная психология занимает промежуточное положение между философскими, естественными и социальными науками.</a:t>
            </a:r>
            <a:endParaRPr lang="ru-RU" sz="42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1026" name="Picture 2" descr="D:\Мои документы\Строева О. М\Вытовтова\kK5ARq7D-ip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822848"/>
            <a:ext cx="7205629" cy="403515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3356992"/>
            <a:ext cx="178297" cy="107727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9144000" cy="6161598"/>
          </a:xfrm>
        </p:spPr>
        <p:txBody>
          <a:bodyPr>
            <a:noAutofit/>
          </a:bodyPr>
          <a:lstStyle/>
          <a:p>
            <a:pPr algn="ctr"/>
            <a:r>
              <a:rPr lang="ru-RU" sz="6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Психология</a:t>
            </a:r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 – наука о закономерностях развития и функционирования психики как особой формы жизнедеятельности</a:t>
            </a:r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. </a:t>
            </a:r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  <a:ea typeface="Times New Roman"/>
              </a:rPr>
              <a:t>Термин «психология» образован </a:t>
            </a:r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  <a:ea typeface="Times New Roman"/>
              </a:rPr>
              <a:t>от 2-х </a:t>
            </a:r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  <a:ea typeface="Times New Roman"/>
              </a:rPr>
              <a:t>греческих слов: </a:t>
            </a:r>
            <a:r>
              <a:rPr lang="ru-RU" sz="4800" i="1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  <a:ea typeface="Times New Roman"/>
              </a:rPr>
              <a:t>psyche</a:t>
            </a:r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  <a:ea typeface="Times New Roman"/>
              </a:rPr>
              <a:t> - душа, психика, </a:t>
            </a:r>
            <a:r>
              <a:rPr lang="ru-RU" sz="4800" i="1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  <a:ea typeface="Times New Roman"/>
              </a:rPr>
              <a:t>logos</a:t>
            </a:r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  <a:ea typeface="Times New Roman"/>
              </a:rPr>
              <a:t> - знание, </a:t>
            </a:r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  <a:ea typeface="Times New Roman"/>
              </a:rPr>
              <a:t>наука.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63976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Области психологии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4098" name="Picture 2" descr="D:\Вытовтова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0800" cy="558924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93719262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Вытовтова\4936_html_m59958f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35838" cy="6264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86251077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D:\Мои документы\Строева О. М\Вытовтова\universe.jpg"/>
          <p:cNvPicPr>
            <a:picLocks noChangeAspect="1" noChangeArrowheads="1"/>
          </p:cNvPicPr>
          <p:nvPr/>
        </p:nvPicPr>
        <p:blipFill>
          <a:blip r:embed="rId2" cstate="print"/>
          <a:srcRect l="9838" r="11455"/>
          <a:stretch>
            <a:fillRect/>
          </a:stretch>
        </p:blipFill>
        <p:spPr bwMode="auto">
          <a:xfrm>
            <a:off x="6370476" y="2132856"/>
            <a:ext cx="2773524" cy="331236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Научная психология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9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Понятия и концепции научной психологии влияют на житейские представления людей о психической жизни. Результатом возросшего интереса к научной психологии в обществе стало активное развитие популярной психологии, которая предоставляет фундаментальные научные знания широкой аудитории, делая их более простыми и понятными.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608512" cy="216024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Ю92 Филиппова Г.Г.</a:t>
            </a:r>
            <a:br>
              <a:rPr lang="ru-RU" sz="2400" dirty="0" smtClean="0"/>
            </a:br>
            <a:r>
              <a:rPr lang="ru-RU" sz="2400" dirty="0" smtClean="0"/>
              <a:t>Ф53 Зоопсихология и сравнительная психология: учебник / Г.Г. Филиппова. - 2-е изд., перераб. - М. : Академия, 2012. - 544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420888"/>
            <a:ext cx="4320480" cy="4104456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</a:t>
            </a:r>
            <a:r>
              <a:rPr lang="ru-RU" sz="2000" dirty="0" smtClean="0"/>
              <a:t>учебном пособии </a:t>
            </a:r>
            <a:r>
              <a:rPr lang="ru-RU" sz="2000" dirty="0"/>
              <a:t>представлены методологические основы и история зоопсихологии и сравнительной психологии, рассмотрены происхождение и развитие психики в филогенезе, стадии развития психики, возникновение человеческого сознания, дан сравнительный анализ развития психики животных и человека, освещены практические вопросы применения зоопсихологических знаний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9218" name="Picture 2" descr="D:\Мои документы\Строева О. М\Ольга скан\1 - 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793" r="25269" b="27156"/>
          <a:stretch>
            <a:fillRect/>
          </a:stretch>
        </p:blipFill>
        <p:spPr bwMode="auto">
          <a:xfrm>
            <a:off x="4884035" y="548680"/>
            <a:ext cx="3648405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208650835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80020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Ю92 Никольская А.В.</a:t>
            </a:r>
            <a:br>
              <a:rPr lang="ru-RU" sz="2400" dirty="0" smtClean="0"/>
            </a:br>
            <a:r>
              <a:rPr lang="ru-RU" sz="2400" dirty="0" smtClean="0"/>
              <a:t>Н64 Зоопсихология и межвидовая психология: учебник / А.В. Никольская. - М. : ЭКСМО, 2011. - 352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4320480" cy="4797152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Книга посвящена взаимодействию человека с домашними </a:t>
            </a:r>
            <a:r>
              <a:rPr lang="ru-RU" sz="2000" dirty="0" smtClean="0"/>
              <a:t>животными в </a:t>
            </a:r>
            <a:r>
              <a:rPr lang="ru-RU" sz="2000" dirty="0"/>
              <a:t>современном мире. Обсуждаются вопросы сходства и различия психической деятельности человека и животных. Показано, что психологическое взаимодействие человека и животных можно называть межвидовой </a:t>
            </a:r>
            <a:r>
              <a:rPr lang="ru-RU" sz="2000" dirty="0" smtClean="0"/>
              <a:t>психологией. </a:t>
            </a:r>
            <a:r>
              <a:rPr lang="ru-RU" sz="2000" dirty="0"/>
              <a:t>Поднимаются вопросы любви и доверия между человеком и домашним животным, рассматривается структура власти, возникающая в системе отношений между людьми и животными. </a:t>
            </a:r>
          </a:p>
        </p:txBody>
      </p:sp>
      <p:pic>
        <p:nvPicPr>
          <p:cNvPr id="10242" name="Picture 2" descr="D:\Мои документы\Строева О. М\Ольга скан\1 - 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3505" b="26185"/>
          <a:stretch>
            <a:fillRect/>
          </a:stretch>
        </p:blipFill>
        <p:spPr bwMode="auto">
          <a:xfrm>
            <a:off x="4881634" y="548680"/>
            <a:ext cx="3650806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938231864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608512" cy="180020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Ю93 Психофизиология:</a:t>
            </a:r>
            <a:br>
              <a:rPr lang="ru-RU" sz="2400" dirty="0" smtClean="0"/>
            </a:br>
            <a:r>
              <a:rPr lang="ru-RU" sz="2400" dirty="0" smtClean="0"/>
              <a:t>П86 учебник / под ред. Ю.И. Александрова. - Изд. 3-е, перераб. и доп. - СПб. : ПИТЕР, 2010. - 464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88840"/>
            <a:ext cx="4392488" cy="3888432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учебнике "Психофизиология" раскрыты все темы, составляющие в соответствии с Государственным образовательным стандартом высшего профессионального образования содержание курса по психофизиологии, а также вопросы, привлекающие сейчас значительное внимание исследователей. Настоящий учебник отражает современное состояние психофизиологии во всей ее полноте.</a:t>
            </a:r>
          </a:p>
        </p:txBody>
      </p:sp>
      <p:pic>
        <p:nvPicPr>
          <p:cNvPr id="11268" name="Picture 4" descr="D:\Мои документы\Строева О. М\Вытовтова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3" y="5214260"/>
            <a:ext cx="3096345" cy="164373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1266" name="Picture 2" descr="D:\Мои документы\Строева О. М\Ольга скан\1 - 0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5568" b="19015"/>
          <a:stretch>
            <a:fillRect/>
          </a:stretch>
        </p:blipFill>
        <p:spPr bwMode="auto">
          <a:xfrm>
            <a:off x="4932040" y="548679"/>
            <a:ext cx="3580216" cy="57606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1220714355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Психология личности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18433" name="Picture 1" descr="D:\Мои документы\Строева О. М\Вытовтова\vozr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104"/>
            <a:ext cx="3923928" cy="249289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196752"/>
            <a:ext cx="89644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Это раздел общей психологии, занимающийся исследованием личностных особенностей человека. Его тематика весьма разнообразна: само понятие личности, самосознание, воспитание личности, типы личности, личность и темперамент, личность в межличностном общении, личностный рост, самоопределение и др.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944216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Ю93 Елисеев О.П. Практикум по Е51 психологии личности: учебное пособие / О.П. Елисеев. - Изд. 3-е, перераб. и доп. - СПб. : ПИТЕР, 2010. - 512 с.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76872"/>
            <a:ext cx="4320480" cy="4581128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Автор предлагает технологию комплексного изучения личности на основе объединения ее индивидных, индивидуальных, объектных и субъектных свойств. На основе универсальной шкалы выстраивается единый профиль психологической активности, что открывает новые возможности для составления диагноза и прогноза личностного развития человека и объективной оценки его психологического здоровья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" name="Picture 2" descr="D:\Мои документы\Строева О. М\Ольга скан\1 - 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77" b="28857"/>
          <a:stretch>
            <a:fillRect/>
          </a:stretch>
        </p:blipFill>
        <p:spPr bwMode="auto">
          <a:xfrm>
            <a:off x="4932040" y="620688"/>
            <a:ext cx="3579744" cy="56166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274800793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680520" cy="1944216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Ю95 Столяренко Л.Д.</a:t>
            </a:r>
            <a:br>
              <a:rPr lang="ru-RU" sz="2400" dirty="0" smtClean="0"/>
            </a:br>
            <a:r>
              <a:rPr lang="ru-RU" sz="2400" dirty="0" smtClean="0"/>
              <a:t>С81 Социальная психология: учебное пособие / Л.Д. Столяренко, С.И. Самыгин. - М. : </a:t>
            </a:r>
            <a:r>
              <a:rPr lang="ru-RU" sz="2400" dirty="0" err="1" smtClean="0"/>
              <a:t>КноРус</a:t>
            </a:r>
            <a:r>
              <a:rPr lang="ru-RU" sz="2400" dirty="0" smtClean="0"/>
              <a:t>, 2014. - 336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04864"/>
            <a:ext cx="4392488" cy="4653136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Учебник </a:t>
            </a:r>
            <a:r>
              <a:rPr lang="ru-RU" sz="2000" dirty="0"/>
              <a:t>содержит полную и четко структурированную систему современных социально-психологических </a:t>
            </a:r>
            <a:r>
              <a:rPr lang="ru-RU" sz="2000" dirty="0" smtClean="0"/>
              <a:t>знаний. </a:t>
            </a:r>
            <a:r>
              <a:rPr lang="ru-RU" sz="2000" dirty="0"/>
              <a:t>Это знания о психологии личности, малых групп и больших общностей, общества. Система социально-психологических связей и зависимостей охватывает все этапы и стадии развития человека, его права и свободы, его образовательную и трудовую деятельность, семейные отношения, досуг, его отрицательные пристрастия и наклонности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3314" name="Picture 2" descr="D:\Мои документы\Строева О. М\Ольга скан\1 - 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5782" b="31318"/>
          <a:stretch>
            <a:fillRect/>
          </a:stretch>
        </p:blipFill>
        <p:spPr bwMode="auto">
          <a:xfrm>
            <a:off x="4912102" y="548680"/>
            <a:ext cx="3599918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2461886439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ayun.ru/wp-content/uploads/2012/11/250px-Sigmund_Freud_LI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397611" cy="633670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2000" y="0"/>
            <a:ext cx="43924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Единственный человек, с которым вы должны сравнивать себя, это вы в прошлом. И единственный человек, лучше которого вы должны быть, это тот, кто вы есть сейчас.</a:t>
            </a:r>
          </a:p>
          <a:p>
            <a:pPr algn="r"/>
            <a:endParaRPr lang="ru-RU" sz="36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  <a:p>
            <a:pPr algn="r"/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Зигмунд Фрейд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87220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Ю91 Марцинковская Т.Д.</a:t>
            </a:r>
            <a:br>
              <a:rPr lang="ru-RU" sz="2400" dirty="0" smtClean="0"/>
            </a:br>
            <a:r>
              <a:rPr lang="ru-RU" sz="2400" dirty="0" smtClean="0"/>
              <a:t>М29 История психологии: учебник / Т.Д. Марцинковская. - Изд. 8-е, </a:t>
            </a:r>
            <a:r>
              <a:rPr lang="ru-RU" sz="2400" dirty="0" err="1" smtClean="0"/>
              <a:t>испр</a:t>
            </a:r>
            <a:r>
              <a:rPr lang="ru-RU" sz="2400" dirty="0" smtClean="0"/>
              <a:t>. и доп. - М. : Академия, 2008. - 544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132856"/>
            <a:ext cx="4248472" cy="4725144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В учебном пособии раскрываются общие закономерности и характеризуются этапы формирования предмета психологической науки, показаны динамика и логика развития психологических концепций, дана панорама различных взглядов на законы, управляющие поведением человека и процессом познания им внешнего мира, законы становления его личности. История психологической науки раскрывается в контексте общей истории культуры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8" name="Picture 2" descr="D:\Мои документы\Строева О. М\Ольга скан\1 - 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92" b="26397"/>
          <a:stretch>
            <a:fillRect/>
          </a:stretch>
        </p:blipFill>
        <p:spPr bwMode="auto">
          <a:xfrm>
            <a:off x="4902162" y="548680"/>
            <a:ext cx="3683658" cy="56886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163167199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728192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Ю95 </a:t>
            </a:r>
            <a:r>
              <a:rPr lang="ru-RU" sz="2400" dirty="0" err="1" smtClean="0"/>
              <a:t>Бендас</a:t>
            </a:r>
            <a:r>
              <a:rPr lang="ru-RU" sz="2400" dirty="0" smtClean="0"/>
              <a:t> Т.В. Психология</a:t>
            </a:r>
            <a:br>
              <a:rPr lang="ru-RU" sz="2400" dirty="0" smtClean="0"/>
            </a:br>
            <a:r>
              <a:rPr lang="ru-RU" sz="2400" dirty="0" smtClean="0"/>
              <a:t>Б46 лидерства: учебное пособие / Т.В. </a:t>
            </a:r>
            <a:r>
              <a:rPr lang="ru-RU" sz="2400" dirty="0" err="1" smtClean="0"/>
              <a:t>Бендас</a:t>
            </a:r>
            <a:r>
              <a:rPr lang="ru-RU" sz="2400" dirty="0" smtClean="0"/>
              <a:t>. - СПб. : ПИТЕР, 2009. - 448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16832"/>
            <a:ext cx="4320480" cy="4941168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этой книге вы найдете ответы на многие интересующие вас вопросы. Кто становится лидером? Похож ли он на вожака обезьян? Отличаются ли лидеры-мужчины от лидеров-женщин? Одинаковы ли лидеры в разных странах и культурах? Как выявить лидеров и как с ними работать? Что будет, если никто не захочет быть лидером? Пособие содержит ценнейший теоретический и практический материал и уникальную библиографию. Мировая наука представлена на его страницах в 700 публикациях.</a:t>
            </a:r>
          </a:p>
        </p:txBody>
      </p:sp>
      <p:pic>
        <p:nvPicPr>
          <p:cNvPr id="14338" name="Picture 2" descr="D:\Мои документы\Строева О. М\Ольга скан\1 - 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417" b="19015"/>
          <a:stretch>
            <a:fillRect/>
          </a:stretch>
        </p:blipFill>
        <p:spPr bwMode="auto">
          <a:xfrm>
            <a:off x="4935036" y="620688"/>
            <a:ext cx="3574100" cy="56886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4237169379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584176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Ю9 Бекоева Д.Д.</a:t>
            </a:r>
            <a:br>
              <a:rPr lang="ru-RU" sz="2400" dirty="0" smtClean="0"/>
            </a:br>
            <a:r>
              <a:rPr lang="ru-RU" sz="2400" dirty="0" smtClean="0"/>
              <a:t>Б42 Практическая психология: учебное пособие / Д.Д. Бекоева. - М. : Академия, 2009. - 192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060848"/>
            <a:ext cx="4248472" cy="4797152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Учебное пособие содержит тематические тренинги, включающие упражнения, ролевые игры, тесты, ситуативные задачи и направленные на формирование практических умений и навыков профессиональных психологов в учебном процессе. </a:t>
            </a:r>
            <a:br>
              <a:rPr lang="ru-RU" sz="2000" dirty="0"/>
            </a:br>
            <a:r>
              <a:rPr lang="ru-RU" sz="2000" dirty="0"/>
              <a:t>Для студентов факультетов психологии высших учебных заведений. Может быть полезно практическим психологам, менеджерам, а также широкому кругу читателей. </a:t>
            </a:r>
          </a:p>
        </p:txBody>
      </p:sp>
      <p:pic>
        <p:nvPicPr>
          <p:cNvPr id="15362" name="Picture 2" descr="D:\Мои документы\Строева О. М\Ольга скан\1 - 0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374" b="26397"/>
          <a:stretch>
            <a:fillRect/>
          </a:stretch>
        </p:blipFill>
        <p:spPr bwMode="auto">
          <a:xfrm>
            <a:off x="4926914" y="548680"/>
            <a:ext cx="3584870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358808586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D:\Мои документы\Строева О. М\Вытовтова\shutterstock_195037466-min.jpg"/>
          <p:cNvPicPr>
            <a:picLocks noChangeAspect="1" noChangeArrowheads="1"/>
          </p:cNvPicPr>
          <p:nvPr/>
        </p:nvPicPr>
        <p:blipFill>
          <a:blip r:embed="rId2" cstate="print"/>
          <a:srcRect l="12779" r="13111"/>
          <a:stretch>
            <a:fillRect/>
          </a:stretch>
        </p:blipFill>
        <p:spPr bwMode="auto">
          <a:xfrm>
            <a:off x="1" y="2098346"/>
            <a:ext cx="3563888" cy="357780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Психология труда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052736"/>
            <a:ext cx="60486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Это самостоятельная отрасль психологии, которая позволяет наиболее эффективно использовать труд человека, учитывать его личностные особенности и влияние на производство в целом, прогнозировать развитие производственных отношений. 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80020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 </a:t>
            </a:r>
            <a:r>
              <a:rPr lang="ru-RU" sz="2400" dirty="0" err="1" smtClean="0"/>
              <a:t>Толочек</a:t>
            </a:r>
            <a:r>
              <a:rPr lang="ru-RU" sz="2400" dirty="0" smtClean="0"/>
              <a:t> В.А. Современная</a:t>
            </a:r>
            <a:br>
              <a:rPr lang="ru-RU" sz="2400" dirty="0" smtClean="0"/>
            </a:br>
            <a:r>
              <a:rPr lang="ru-RU" sz="2400" dirty="0" smtClean="0"/>
              <a:t>Т52 психология труда: учебное пособие для вузов / В.А. </a:t>
            </a:r>
            <a:r>
              <a:rPr lang="ru-RU" sz="2400" dirty="0" err="1" smtClean="0"/>
              <a:t>Толочек</a:t>
            </a:r>
            <a:r>
              <a:rPr lang="ru-RU" sz="2400" dirty="0" smtClean="0"/>
              <a:t>. - 2-е изд., перераб. - СПб. : Питер, 2010. - 432 с.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88840"/>
            <a:ext cx="4392488" cy="48691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/>
              <a:t>В пособии рассматриваются основные научные </a:t>
            </a:r>
            <a:r>
              <a:rPr lang="ru-RU" sz="2000" dirty="0" smtClean="0"/>
              <a:t>понятия, раскрываются </a:t>
            </a:r>
            <a:r>
              <a:rPr lang="ru-RU" sz="2000" dirty="0"/>
              <a:t>взаимосвязи изучаемых психологических феноменов, а также характера социального заказа и особенностей развития научной дисциплины, анализируются тенденции развития интегральных научных дисциплин, их понятийного и методического арсенала. В книге отражены особенности развития дисциплины в XX </a:t>
            </a:r>
            <a:r>
              <a:rPr lang="ru-RU" sz="2000" dirty="0" smtClean="0"/>
              <a:t>столетии, приводится </a:t>
            </a:r>
            <a:r>
              <a:rPr lang="ru-RU" sz="2000" dirty="0"/>
              <a:t>множество примеров взаимосвязи изменений научных парадигм в зависимости от развития общества, техники и технологий производства.</a:t>
            </a:r>
          </a:p>
        </p:txBody>
      </p:sp>
      <p:pic>
        <p:nvPicPr>
          <p:cNvPr id="16386" name="Picture 2" descr="D:\Мои документы\Строева О. М\Ольга скан\1 - 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0686" b="28857"/>
          <a:stretch>
            <a:fillRect/>
          </a:stretch>
        </p:blipFill>
        <p:spPr bwMode="auto">
          <a:xfrm>
            <a:off x="4932040" y="620688"/>
            <a:ext cx="3601371" cy="56166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907765933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944216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Ю94 Рыбников О.Н.</a:t>
            </a:r>
            <a:br>
              <a:rPr lang="ru-RU" sz="2400" dirty="0" smtClean="0"/>
            </a:br>
            <a:r>
              <a:rPr lang="ru-RU" sz="2400" dirty="0" smtClean="0"/>
              <a:t>Р93 Психофизиология профессиональной деятельности: учебник / О.Н. Рыбников. - М. : Академия, 2010. - 320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76872"/>
            <a:ext cx="4320480" cy="4581128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В учебнике представлены </a:t>
            </a:r>
            <a:r>
              <a:rPr lang="ru-RU" sz="2000" dirty="0"/>
              <a:t>психологические и </a:t>
            </a:r>
            <a:r>
              <a:rPr lang="ru-RU" sz="2000" dirty="0" smtClean="0"/>
              <a:t>психофизиологические </a:t>
            </a:r>
            <a:r>
              <a:rPr lang="ru-RU" sz="2000" dirty="0"/>
              <a:t>методы изучения профессиональной деятельности, </a:t>
            </a:r>
            <a:r>
              <a:rPr lang="ru-RU" sz="2000" dirty="0" smtClean="0"/>
              <a:t>рассмотрены </a:t>
            </a:r>
            <a:r>
              <a:rPr lang="ru-RU" sz="2000" dirty="0"/>
              <a:t>вопросы психофизиологии памяти, внимания, эмоций, сознания в </a:t>
            </a:r>
            <a:r>
              <a:rPr lang="ru-RU" sz="2000" dirty="0" smtClean="0"/>
              <a:t>профессиональной деятельности </a:t>
            </a:r>
            <a:r>
              <a:rPr lang="ru-RU" sz="2000" dirty="0"/>
              <a:t>человека, психофизиологии </a:t>
            </a:r>
            <a:r>
              <a:rPr lang="ru-RU" sz="2000" dirty="0" smtClean="0"/>
              <a:t>профессио­нального </a:t>
            </a:r>
            <a:r>
              <a:rPr lang="ru-RU" sz="2000" dirty="0"/>
              <a:t>отбора и определения </a:t>
            </a:r>
            <a:r>
              <a:rPr lang="ru-RU" sz="2000" dirty="0" smtClean="0"/>
              <a:t>профпригодности. </a:t>
            </a:r>
            <a:r>
              <a:rPr lang="ru-RU" sz="2000" dirty="0"/>
              <a:t>Особое внимание уделено проблеме психофизиологических </a:t>
            </a:r>
            <a:r>
              <a:rPr lang="ru-RU" sz="2000" dirty="0" smtClean="0"/>
              <a:t>функ­циональных состояний.</a:t>
            </a:r>
            <a:endParaRPr lang="ru-RU" sz="2000" dirty="0"/>
          </a:p>
        </p:txBody>
      </p:sp>
      <p:pic>
        <p:nvPicPr>
          <p:cNvPr id="17410" name="Picture 2" descr="D:\Мои документы\Строева О. М\Ольга скан\1 - 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352" b="26397"/>
          <a:stretch>
            <a:fillRect/>
          </a:stretch>
        </p:blipFill>
        <p:spPr bwMode="auto">
          <a:xfrm>
            <a:off x="4975339" y="620688"/>
            <a:ext cx="3533797" cy="56166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435487944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536504" cy="180020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Ю94 </a:t>
            </a:r>
            <a:r>
              <a:rPr lang="ru-RU" sz="2400" dirty="0" err="1" smtClean="0"/>
              <a:t>Зеер</a:t>
            </a:r>
            <a:r>
              <a:rPr lang="ru-RU" sz="2400" dirty="0" smtClean="0"/>
              <a:t> Э.Ф. Психология</a:t>
            </a:r>
            <a:br>
              <a:rPr lang="ru-RU" sz="2400" dirty="0" smtClean="0"/>
            </a:br>
            <a:r>
              <a:rPr lang="ru-RU" sz="2400" dirty="0" smtClean="0"/>
              <a:t> З-47 профессионального образования: практикум / Э.Ф. </a:t>
            </a:r>
            <a:r>
              <a:rPr lang="ru-RU" sz="2400" dirty="0" err="1" smtClean="0"/>
              <a:t>Зеер</a:t>
            </a:r>
            <a:r>
              <a:rPr lang="ru-RU" sz="2400" dirty="0" smtClean="0"/>
              <a:t>. - М. : Академия, 2008. - 144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88840"/>
            <a:ext cx="4320480" cy="3888432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Учебное пособие позволит оптимизировать практическую подготовку студентов профессионально-педагогического профиля в ходе учебных занятий и самостоятельной работы. В пособии представлены психолого-педагогические технологии и методы, которые могут быть использованы в процессе психологического сопровождения субъекта учебно-профессиональной деятельности.</a:t>
            </a:r>
          </a:p>
        </p:txBody>
      </p:sp>
      <p:pic>
        <p:nvPicPr>
          <p:cNvPr id="17409" name="Picture 1" descr="D:\Мои документы\Строева О. М\Вытовтова\naklejka-psihologiya-physi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5349272"/>
            <a:ext cx="2260265" cy="150872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8434" name="Picture 2" descr="D:\Мои документы\Строева О. М\Ольга скан\1 - 0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37491" b="28857"/>
          <a:stretch>
            <a:fillRect/>
          </a:stretch>
        </p:blipFill>
        <p:spPr bwMode="auto">
          <a:xfrm>
            <a:off x="4945494" y="548680"/>
            <a:ext cx="3567612" cy="56886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366605419"/>
      </p:ext>
    </p:extLst>
  </p:cSld>
  <p:clrMapOvr>
    <a:masterClrMapping/>
  </p:clrMapOvr>
  <p:transition advClick="0" advTm="1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24536" cy="1584176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Ю94 </a:t>
            </a:r>
            <a:r>
              <a:rPr lang="ru-RU" sz="2400" dirty="0" err="1" smtClean="0"/>
              <a:t>Зеер</a:t>
            </a:r>
            <a:r>
              <a:rPr lang="ru-RU" sz="2400" dirty="0" smtClean="0"/>
              <a:t> Э.Ф. Психология</a:t>
            </a:r>
            <a:br>
              <a:rPr lang="ru-RU" sz="2400" dirty="0" smtClean="0"/>
            </a:br>
            <a:r>
              <a:rPr lang="ru-RU" sz="2400" dirty="0" smtClean="0"/>
              <a:t>З-47 профессионального образования : учебник / Э.Ф. </a:t>
            </a:r>
            <a:r>
              <a:rPr lang="ru-RU" sz="2400" dirty="0" err="1" smtClean="0"/>
              <a:t>Зеер</a:t>
            </a:r>
            <a:r>
              <a:rPr lang="ru-RU" sz="2400" dirty="0" smtClean="0"/>
              <a:t>. - М. : Академия, 2009. - 384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88840"/>
            <a:ext cx="4320480" cy="4869160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учебнике представлены закономерности профессионального обучения, воспитания и развития личности, феноменология профессионального становления личности, описаны возрастные особенности субъектов профессионального образования. На основе обобщения работ отечественных и зарубежных ученых, а также исследований автора изложены основные психологические аспекты профессионального образования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9458" name="Picture 2" descr="D:\Мои документы\Строева О. М\Ольга скан\1 - 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400" b="26397"/>
          <a:stretch>
            <a:fillRect/>
          </a:stretch>
        </p:blipFill>
        <p:spPr bwMode="auto">
          <a:xfrm>
            <a:off x="4973975" y="548680"/>
            <a:ext cx="3540921" cy="56886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099970844"/>
      </p:ext>
    </p:extLst>
  </p:cSld>
  <p:clrMapOvr>
    <a:masterClrMapping/>
  </p:clrMapOvr>
  <p:transition advClick="0" advTm="1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D:\Мои документы\Строева О. М\Вытовтова\5_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2941" y="1628800"/>
            <a:ext cx="3461060" cy="295232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Autofit/>
          </a:bodyPr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Педагогическая психология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72816"/>
            <a:ext cx="66247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Педагогическая психология – это отрасль психологии, изучающая закономерности развития человека в условиях обучения и воспитания. Она тесно связана с педагогикой, детской и дифференциальной психологией, психофизиологией. 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Click="0" advTm="1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584176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Ю94 </a:t>
            </a:r>
            <a:r>
              <a:rPr lang="ru-RU" sz="2400" dirty="0" err="1" smtClean="0"/>
              <a:t>Габай</a:t>
            </a:r>
            <a:r>
              <a:rPr lang="ru-RU" sz="2400" dirty="0" smtClean="0"/>
              <a:t> Т.В. Педагогическая Г12 психология: учебное пособие / Т.В. </a:t>
            </a:r>
            <a:r>
              <a:rPr lang="ru-RU" sz="2400" dirty="0" err="1" smtClean="0"/>
              <a:t>Габай</a:t>
            </a:r>
            <a:r>
              <a:rPr lang="ru-RU" sz="2400" dirty="0" smtClean="0"/>
              <a:t>. - Изд. 5-е, стереотип. - М. : Академия, 2010. - 240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988840"/>
            <a:ext cx="4392488" cy="486916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Содержание </a:t>
            </a:r>
            <a:r>
              <a:rPr lang="ru-RU" sz="2000" dirty="0"/>
              <a:t>книги отражает последние достижения данной науки. Рассматриваются объект и предмет психолого-педагогической науки; ее методология раскрывается при сопоставлении </a:t>
            </a:r>
            <a:r>
              <a:rPr lang="ru-RU" sz="2000" dirty="0" err="1"/>
              <a:t>деятельностного</a:t>
            </a:r>
            <a:r>
              <a:rPr lang="ru-RU" sz="2000" dirty="0"/>
              <a:t> подхода с альтернативными. Дается описание строения человеческой деятельности и на его основе детализируются структура и взаимосвязи деятельности учащегося и обучающего. Намечены исходные позиции для решения проблем мотивации учения и становления личности учащегося.</a:t>
            </a:r>
          </a:p>
        </p:txBody>
      </p:sp>
      <p:pic>
        <p:nvPicPr>
          <p:cNvPr id="20482" name="Picture 2" descr="D:\Мои документы\Строева О. М\Ольга скан\1 - 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352" b="26397"/>
          <a:stretch>
            <a:fillRect/>
          </a:stretch>
        </p:blipFill>
        <p:spPr bwMode="auto">
          <a:xfrm>
            <a:off x="4951839" y="548680"/>
            <a:ext cx="3629305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1032998948"/>
      </p:ext>
    </p:extLst>
  </p:cSld>
  <p:clrMapOvr>
    <a:masterClrMapping/>
  </p:clrMapOvr>
  <p:transition advClick="0" advTm="1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536504" cy="1944216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 </a:t>
            </a:r>
            <a:r>
              <a:rPr lang="ru-RU" sz="2400" dirty="0" err="1" smtClean="0"/>
              <a:t>Реан</a:t>
            </a:r>
            <a:r>
              <a:rPr lang="ru-RU" sz="2400" dirty="0" smtClean="0"/>
              <a:t> А.А. Психология и</a:t>
            </a:r>
            <a:br>
              <a:rPr lang="ru-RU" sz="2400" dirty="0" smtClean="0"/>
            </a:br>
            <a:r>
              <a:rPr lang="ru-RU" sz="2400" dirty="0" smtClean="0"/>
              <a:t>Р31 педагогика: учебное пособие / А.А. </a:t>
            </a:r>
            <a:r>
              <a:rPr lang="ru-RU" sz="2400" dirty="0" err="1" smtClean="0"/>
              <a:t>Реан</a:t>
            </a:r>
            <a:r>
              <a:rPr lang="ru-RU" sz="2400" dirty="0" smtClean="0"/>
              <a:t>, Н.В. </a:t>
            </a:r>
            <a:r>
              <a:rPr lang="ru-RU" sz="2400" dirty="0" err="1" smtClean="0"/>
              <a:t>Бордовская</a:t>
            </a:r>
            <a:r>
              <a:rPr lang="ru-RU" sz="2400" dirty="0" smtClean="0"/>
              <a:t>, С.И. Розум. - СПб. : ПИТЕР, 2010. - 432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276872"/>
            <a:ext cx="4176464" cy="4581128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Эта </a:t>
            </a:r>
            <a:r>
              <a:rPr lang="ru-RU" sz="2000" dirty="0"/>
              <a:t>книга задумана как попытка удовлетворить любознательность и потребность студентов в знаниях о психологии человека, механизмах и закономерностях памяти, внимания, мышления, о психологических факторах и особенностях поведения, общения и деятельности личности, о путях и способах воспитания человека, о видах и типах получения образования в мире, об основах и особенностях обучения в школе и </a:t>
            </a:r>
            <a:r>
              <a:rPr lang="ru-RU" sz="2000" dirty="0" smtClean="0"/>
              <a:t>вузе.</a:t>
            </a:r>
            <a:endParaRPr lang="ru-RU" sz="2000" dirty="0"/>
          </a:p>
        </p:txBody>
      </p:sp>
      <p:pic>
        <p:nvPicPr>
          <p:cNvPr id="21506" name="Picture 2" descr="D:\Мои документы\Строева О. М\Ольга скан\1 - 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122" b="19015"/>
          <a:stretch>
            <a:fillRect/>
          </a:stretch>
        </p:blipFill>
        <p:spPr bwMode="auto">
          <a:xfrm>
            <a:off x="4911678" y="620688"/>
            <a:ext cx="3597458" cy="56166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2716756668"/>
      </p:ext>
    </p:extLst>
  </p:cSld>
  <p:clrMapOvr>
    <a:masterClrMapping/>
  </p:clrMapOvr>
  <p:transition advClick="0" advTm="1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У истоков современной психологии стояли </a:t>
            </a:r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Аристотель, Ибн Сина, Рудольф Гоклениус</a:t>
            </a:r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, впервые использовавший понятие "психология", </a:t>
            </a:r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Зигмунд 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Фрейд</a:t>
            </a:r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. </a:t>
            </a:r>
            <a:r>
              <a:rPr lang="ru-RU" sz="48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Как наука, психология зародилась во второй половине 19 века, отделившись от философии и физиологии</a:t>
            </a:r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.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981985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87220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Ю94 Савенков А.И.</a:t>
            </a:r>
            <a:br>
              <a:rPr lang="ru-RU" sz="2400" dirty="0" smtClean="0"/>
            </a:br>
            <a:r>
              <a:rPr lang="ru-RU" sz="2400" dirty="0" smtClean="0"/>
              <a:t>С12 Педагогическая психология. В 2-х т. Т. 2 : учебник / А.И. Савенков. - М. : Академия, 2009. - 240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4320480" cy="4797152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Второй том учебника посвящен проблемам психологии воспитания и психологии педагогической деятельности. В нем рассматриваются механизмы и закономерности психосоциального развития личности в образовательной среде; показано соотношение между уровнями когнитивного и личностного развития учащегося, между характером психосоциального развития личности и содержанием, формами, методами и средствами воспитательного </a:t>
            </a:r>
            <a:r>
              <a:rPr lang="ru-RU" sz="2000" dirty="0" smtClean="0"/>
              <a:t>воздействия.</a:t>
            </a:r>
            <a:endParaRPr lang="ru-RU" sz="2000" dirty="0"/>
          </a:p>
        </p:txBody>
      </p:sp>
      <p:pic>
        <p:nvPicPr>
          <p:cNvPr id="22530" name="Picture 2" descr="D:\Мои документы\Строева О. М\Ольга скан\1 - 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57" b="26397"/>
          <a:stretch>
            <a:fillRect/>
          </a:stretch>
        </p:blipFill>
        <p:spPr bwMode="auto">
          <a:xfrm>
            <a:off x="4932040" y="692696"/>
            <a:ext cx="3577096" cy="55446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2256835527"/>
      </p:ext>
    </p:extLst>
  </p:cSld>
  <p:clrMapOvr>
    <a:masterClrMapping/>
  </p:clrMapOvr>
  <p:transition advClick="0" advTm="1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800200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 Столяренко Л.Д.</a:t>
            </a:r>
            <a:br>
              <a:rPr lang="ru-RU" sz="2400" dirty="0" smtClean="0"/>
            </a:br>
            <a:r>
              <a:rPr lang="ru-RU" sz="2400" dirty="0" smtClean="0"/>
              <a:t>С81 Психология и педагогика: учебник / Л.Д. Столяренко, С.И. Самыгин, В.Е. Столяренко. - Ростов н/Д : Феникс, 2010. - 636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88840"/>
            <a:ext cx="4464496" cy="486916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/>
              <a:t>В книге рассматриваются</a:t>
            </a:r>
            <a:r>
              <a:rPr lang="ru-RU" sz="2000" dirty="0"/>
              <a:t>: основы научно-психологического и научно-педагогического знания; проблема личности в психологии и педагогике; социальная среда, группа, коллектив в психологии и педагогике; психология и педагогика общества и жизнедеятельности человека; психология и педагогика профессионального образования и обучения. Теоретические вопросы излагаются популярно, хорошо иллюстрированы и сочетаются с раскрытием их практической значимости для </a:t>
            </a:r>
            <a:r>
              <a:rPr lang="ru-RU" sz="2000" dirty="0" smtClean="0"/>
              <a:t>жизни.</a:t>
            </a:r>
            <a:endParaRPr lang="ru-RU" sz="2000" dirty="0"/>
          </a:p>
        </p:txBody>
      </p:sp>
      <p:pic>
        <p:nvPicPr>
          <p:cNvPr id="23554" name="Picture 2" descr="D:\Мои документы\Строева О. М\Ольга скан\1 - 0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16" r="35810" b="31318"/>
          <a:stretch>
            <a:fillRect/>
          </a:stretch>
        </p:blipFill>
        <p:spPr bwMode="auto">
          <a:xfrm>
            <a:off x="4976617" y="620688"/>
            <a:ext cx="3483815" cy="56166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3783230316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D:\Мои документы\Строева О. М\Вытовтова\8009-den_psiholo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491880" cy="349188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63688" y="0"/>
            <a:ext cx="72008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Несмотря на то что человек находится в постоянном развитии, а окружающий его мир всё время изменяется, сама природа человека и его поведения остаются неизменными – они подчиняются тем же законам, что и много веков назад. Именно поэтому психология человека и сегодня является объектом интересов огромного количества учёных и специалистов. 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Click="0" advTm="1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924944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Список самых влиятельных мыслителей в области психологии</a:t>
            </a:r>
            <a:endParaRPr lang="ru-RU" dirty="0"/>
          </a:p>
        </p:txBody>
      </p:sp>
      <p:pic>
        <p:nvPicPr>
          <p:cNvPr id="1026" name="Picture 2" descr="D:\Мои документы\Строева О. М\Вытовтова\ww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348880"/>
            <a:ext cx="6531330" cy="450912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advClick="0" advTm="1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5229200"/>
            <a:ext cx="4427984" cy="16288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Б. Ф. Скиннер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20.03.1904 г. –</a:t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18.081990 г.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0"/>
            <a:ext cx="4608512" cy="6858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Американский психолог, изобретатель и писатель. Внёс огромный вклад в развитие и популяризацию бихевиоризма - школы психологии, рассматривающей поведение человека как результат предшествующих воздействий окружающей среды. Методы терапии, основанные на его теориях, широко используется и сегодня, в том числе техники модификации поведения.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5" name="Picture 4" descr="http://spicekraftjlt.com/photo/56bc41a801cd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281" r="12114"/>
          <a:stretch>
            <a:fillRect/>
          </a:stretch>
        </p:blipFill>
        <p:spPr bwMode="auto">
          <a:xfrm>
            <a:off x="4932040" y="404664"/>
            <a:ext cx="3891033" cy="4841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5229200"/>
            <a:ext cx="4499993" cy="16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Зигмунд Фрейд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6.05.1856 г. –</a:t>
            </a:r>
            <a:b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23.09.1939 г.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32656"/>
            <a:ext cx="4608512" cy="652534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Австрийский психолог, психиатр и невролог. Он наиболее известен как основатель психоанализа, который оказал значительное влияние на психологию, медицину, социологию, антропологию, литературу и искусство XX века. Он также предложил доказательство того, что культурные различия оказывают влияние на психологию и поведение.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6" name="Picture 2" descr="http://www.vysocina-news.cz/data-to-40/33330/preface/fu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2657"/>
            <a:ext cx="3880522" cy="48965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1" y="5229200"/>
            <a:ext cx="4572000" cy="144016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Альберт Бандура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4 декабря 1925 г.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8640"/>
            <a:ext cx="4536504" cy="66693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Канадский и американский психолог, известный своими работами по теории социального обучения. Его работы считаются частью когнитивной революции в психологии, которая началась в конце 1960-х годов. Его социальная теория обучения подчеркнула важность наблюдения обучения, подражание и моделирование.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6" name="Picture 2" descr="http://aboutyourself.ru/wp-content/uploads/rss_poster/d63fff238adea5ac839cd66a425c8ca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2656"/>
            <a:ext cx="3865612" cy="4896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1" y="5229200"/>
            <a:ext cx="4572000" cy="16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Жан Пиаже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9.08.1896 г. –</a:t>
            </a:r>
            <a:b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16.09.1980 г.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332656"/>
            <a:ext cx="4860032" cy="652534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Швейцарский психолог и философ, известен работами по изучению психологии детей, создатель теории когнитивного развития. Основатель Женевской школы генетической психологии. Его исследования способствовали росту психологии развития, когнитивной психологии, генетической эпистемологии, и реформы образования.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6" name="Picture 2" descr="http://00.edu-cdn.com/files/static/g/pcl_0001_0002_0_img0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262" y="404663"/>
            <a:ext cx="3873849" cy="48245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D:\Мои документы\Строева О. М\Вытовтова\цитаты-о-психолог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4572000" cy="338437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896448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Психология — это выражение словами того, чего нельзя ими выразить.</a:t>
            </a:r>
          </a:p>
          <a:p>
            <a:pPr algn="r"/>
            <a:endParaRPr lang="ru-RU" sz="6600" dirty="0" smtClean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  <a:p>
            <a:pPr algn="r"/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Джон Голсуорси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Click="0" advTm="1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9" y="5229200"/>
            <a:ext cx="4499992" cy="16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Карл Роджерс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8.01.1902 г. –</a:t>
            </a:r>
            <a:b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4.02.1987 г.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8640"/>
            <a:ext cx="4860032" cy="66693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Американский психолог, один из создателей и лидеров гуманистической психологии. Роджерс сделал упор на человеческий потенциал, который оказал огромное влияние на психологию и образование. Он стал одним из важнейших гуманистических мыслителей. Роджерс внёс большой вклад в создание недирективной психотерапии.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6" name="Picture 2" descr="http://psychojournal.ru/uploads/posts/2015-08/1440673695_gallery_rogers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705" b="21185"/>
          <a:stretch>
            <a:fillRect/>
          </a:stretch>
        </p:blipFill>
        <p:spPr bwMode="auto">
          <a:xfrm>
            <a:off x="4932040" y="404664"/>
            <a:ext cx="3820727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3279328"/>
            <a:ext cx="370384" cy="148878"/>
          </a:xfrm>
        </p:spPr>
        <p:txBody>
          <a:bodyPr>
            <a:normAutofit/>
          </a:bodyPr>
          <a:lstStyle/>
          <a:p>
            <a:endParaRPr lang="ru-RU" sz="1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32656"/>
            <a:ext cx="3707904" cy="908720"/>
          </a:xfrm>
        </p:spPr>
        <p:txBody>
          <a:bodyPr>
            <a:noAutofit/>
          </a:bodyPr>
          <a:lstStyle/>
          <a:p>
            <a:pPr algn="ctr"/>
            <a:r>
              <a:rPr lang="ru-RU" sz="5400" b="0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Аристотель</a:t>
            </a:r>
            <a:endParaRPr lang="ru-RU" sz="5400" b="0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2" descr="http://site-7e40336.umi.ru/images/cms/data/aristote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3212183" cy="4104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://mtdata.ru/u25/photoC1B0/20252197243-0/origina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40" y="1484784"/>
            <a:ext cx="324036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84168" y="548680"/>
            <a:ext cx="3059832" cy="720080"/>
          </a:xfrm>
        </p:spPr>
        <p:txBody>
          <a:bodyPr>
            <a:noAutofit/>
          </a:bodyPr>
          <a:lstStyle/>
          <a:p>
            <a:pPr algn="ctr"/>
            <a:r>
              <a:rPr lang="ru-RU" sz="5400" b="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Ибн Сина</a:t>
            </a:r>
            <a:endParaRPr lang="ru-RU" sz="5400" b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980728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Рудольф Гоклениус</a:t>
            </a:r>
            <a:endParaRPr lang="ru-RU" sz="54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3240360" cy="410445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4267663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301208"/>
            <a:ext cx="4572001" cy="1556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Уильям Джеймс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11.01.1842 г. –</a:t>
            </a:r>
            <a:b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26.08.1910 г.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8640"/>
            <a:ext cx="4860032" cy="6669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Американский философ и психолог, один из основателей и ведущий представитель прагматизма и функционализма. Психолога и философа Уильяма Джеймса часто называют отцом американской психологии. Джеймс сделал вклад в функционализм, прагматизм и повлиял на многих студентов-психологов в течение своей 35-летней педагогической деятельности.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6" name="Picture 2" descr="http://cdn.syg.ma/attachments/4f1aa46545ce2ce528e21cd163784ca8d2ae42b5/store/bef0eddb68a64d319ee5e3e4d9020565d4cd2ce6ae88dab26e383da639b5/file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868" r="11472"/>
          <a:stretch>
            <a:fillRect/>
          </a:stretch>
        </p:blipFill>
        <p:spPr bwMode="auto">
          <a:xfrm>
            <a:off x="4932040" y="404664"/>
            <a:ext cx="3816424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9" y="5229200"/>
            <a:ext cx="4499992" cy="16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Эрик Эриксон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15.06.1902 г. –</a:t>
            </a:r>
            <a:b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12.05.1994 г.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8640"/>
            <a:ext cx="4680520" cy="66693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Немецкий психолог, известен своей теорией стадий психосоциального развития, а также как автор термина кризис идентичности. Его теория помогла пробудить интерес и исследование в области развития человека через продолжительность жизни. Психолог расширил теорию, исследуя развитие в течение жизни, включая события детства, взрослой жизни, и старости.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6" name="Picture 2" descr="http://mediasubs.ru/group/uploads/so/sotsionika-tip-opredelen-chto-dalshe/image/1371232970-412765-295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04664"/>
            <a:ext cx="3873376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1" y="5229200"/>
            <a:ext cx="4572000" cy="16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Иван Павлов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/>
            </a:r>
            <a:b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6.09.1849 г. –</a:t>
            </a:r>
            <a:b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</a:b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latin typeface="Candara" pitchFamily="34" charset="0"/>
              </a:rPr>
              <a:t>27.02.1936 г.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8640"/>
            <a:ext cx="4752528" cy="666936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Русский учёный, первый русский нобелевский лауреат, физиолог, создатель науки о высшей нервной деятельности и формировании рефлекторных дуг. Его исследование повлияло на развитие такого направления в психологии как бихевиоризм. Экспериментальные методы Павлова помогли отодвинуть психологию от самоанализа и субъективных оценок к объективному измерению поведения.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pic>
        <p:nvPicPr>
          <p:cNvPr id="6" name="Picture 2" descr="http://www.funlib.ru/cimg/2014/101909/08176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8330"/>
          <a:stretch>
            <a:fillRect/>
          </a:stretch>
        </p:blipFill>
        <p:spPr bwMode="auto">
          <a:xfrm>
            <a:off x="4932040" y="404664"/>
            <a:ext cx="3852808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Мои документы\Строева О. М\Вытовтова\brainsitting.jpg"/>
          <p:cNvPicPr>
            <a:picLocks noChangeAspect="1" noChangeArrowheads="1"/>
          </p:cNvPicPr>
          <p:nvPr/>
        </p:nvPicPr>
        <p:blipFill>
          <a:blip r:embed="rId2" cstate="print"/>
          <a:srcRect l="20032" r="19870"/>
          <a:stretch>
            <a:fillRect/>
          </a:stretch>
        </p:blipFill>
        <p:spPr bwMode="auto">
          <a:xfrm>
            <a:off x="5471592" y="0"/>
            <a:ext cx="3672408" cy="533677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964488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Не всякий умный человек знает психологию. Но</a:t>
            </a:r>
          </a:p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всякий, кто знает психологию, умен.</a:t>
            </a:r>
          </a:p>
          <a:p>
            <a:pPr algn="r">
              <a:lnSpc>
                <a:spcPct val="150000"/>
              </a:lnSpc>
            </a:pPr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А. М. </a:t>
            </a:r>
            <a:r>
              <a:rPr lang="ru-RU" sz="6600" dirty="0" err="1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Черницкий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Click="0" advTm="1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Мои документы\Строева О. М\Вытовтова\000565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advClick="0" advTm="1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D:\Мои документы\Строева О. М\Вытовтова\FZ8kPnmnUq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336706"/>
            <a:ext cx="3347864" cy="35405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</p:spPr>
        <p:txBody>
          <a:bodyPr>
            <a:noAutofit/>
          </a:bodyPr>
          <a:lstStyle/>
          <a:p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itchFamily="34" charset="0"/>
              </a:rPr>
              <a:t>Этапы развития психологии как науки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779687"/>
            <a:ext cx="69847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1-й - Психология как наука о душе.</a:t>
            </a:r>
          </a:p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2-й - Психология как наука о сознании.</a:t>
            </a:r>
          </a:p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3-й - Психология как наука о поведении.</a:t>
            </a:r>
          </a:p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Candara" panose="020E0502030303020204" pitchFamily="34" charset="0"/>
              </a:rPr>
              <a:t>4-й - Психология как наука, изучающая факты, закономерности и механизмы психики.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584176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Ю9 Столяренко Л.Д. Основы</a:t>
            </a:r>
            <a:br>
              <a:rPr lang="ru-RU" sz="2400" dirty="0" smtClean="0"/>
            </a:br>
            <a:r>
              <a:rPr lang="ru-RU" sz="2400" dirty="0" smtClean="0"/>
              <a:t>С81 психологии: учебное пособие / Л.Д. Столяренко. - М. : Проспект, 2010. - 464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916832"/>
            <a:ext cx="4320480" cy="3816424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В учебном пособии доступно излагаются основные понятия и современные научные сведения по следующим направлениям: «Психология познавательных процессов», «Психология сознания», «Психология личности», «Современные психологические концепции», «Возрастная психология», «Социальная психология», «Педагогическая психология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pic>
        <p:nvPicPr>
          <p:cNvPr id="27651" name="Picture 3" descr="D:\Мои документы\Строева О. М\Вытовтова\353446_vse_o_psiholog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97152"/>
            <a:ext cx="3456384" cy="206084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0" name="Picture 2" descr="D:\Мои документы\Строева О. М\Ольга скан\1 - 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30647" b="26397"/>
          <a:stretch>
            <a:fillRect/>
          </a:stretch>
        </p:blipFill>
        <p:spPr bwMode="auto">
          <a:xfrm>
            <a:off x="4932040" y="620688"/>
            <a:ext cx="3697727" cy="56886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1235648583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584176"/>
          </a:xfrm>
        </p:spPr>
        <p:txBody>
          <a:bodyPr>
            <a:normAutofit/>
          </a:bodyPr>
          <a:lstStyle/>
          <a:p>
            <a:pPr algn="just" hangingPunct="0"/>
            <a:r>
              <a:rPr lang="ru-RU" sz="2400" dirty="0" smtClean="0"/>
              <a:t>Ю9 Рубинштейн С.Л. Основы</a:t>
            </a:r>
            <a:br>
              <a:rPr lang="ru-RU" sz="2400" dirty="0" smtClean="0"/>
            </a:br>
            <a:r>
              <a:rPr lang="ru-RU" sz="2400" dirty="0" smtClean="0"/>
              <a:t>Р82 общей психологии / С.Л. Рубинштейн. - СПб. : ПИТЕР, 2009. - 713 с.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844824"/>
            <a:ext cx="4248472" cy="5013176"/>
          </a:xfrm>
        </p:spPr>
        <p:txBody>
          <a:bodyPr>
            <a:normAutofit/>
          </a:bodyPr>
          <a:lstStyle/>
          <a:p>
            <a:pPr algn="just"/>
            <a:r>
              <a:rPr lang="ru-RU" sz="2000" dirty="0"/>
              <a:t>Классический труд Сергея Леонидовича </a:t>
            </a:r>
            <a:r>
              <a:rPr lang="ru-RU" sz="2000" dirty="0" smtClean="0"/>
              <a:t>Рубинштейна относится </a:t>
            </a:r>
            <a:r>
              <a:rPr lang="ru-RU" sz="2000" dirty="0"/>
              <a:t>к числу наиболее значительных достижений отечественной психологической науки. Широта теоретических обобщений в сочетании с энциклопедическим охватом исторического и экспериментального материала, безупречная ясность методологических принципов </a:t>
            </a:r>
            <a:r>
              <a:rPr lang="ru-RU" sz="2000" dirty="0" smtClean="0"/>
              <a:t>сделали учебник настольной </a:t>
            </a:r>
            <a:r>
              <a:rPr lang="ru-RU" sz="2000" dirty="0"/>
              <a:t>книгой для нескольких поколений психологов, педагогов, философов.</a:t>
            </a:r>
          </a:p>
        </p:txBody>
      </p:sp>
      <p:pic>
        <p:nvPicPr>
          <p:cNvPr id="3074" name="Picture 2" descr="D:\Мои документы\Строева О. М\Ольга скан\1 - 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457" b="19015"/>
          <a:stretch>
            <a:fillRect/>
          </a:stretch>
        </p:blipFill>
        <p:spPr bwMode="auto">
          <a:xfrm>
            <a:off x="4858918" y="548680"/>
            <a:ext cx="3675878" cy="57606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2175009898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752528" cy="1872208"/>
          </a:xfrm>
        </p:spPr>
        <p:txBody>
          <a:bodyPr>
            <a:noAutofit/>
          </a:bodyPr>
          <a:lstStyle/>
          <a:p>
            <a:pPr algn="just" hangingPunct="0"/>
            <a:r>
              <a:rPr lang="ru-RU" sz="2400" dirty="0" smtClean="0"/>
              <a:t>Ю9 Основы психологии: учебное О-75 пособие / И.А. Фурманов, Л.А. Вайнштейн, В.А. Поликарпов. - Минск: Современная школа, 2011. - 496 с. 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132856"/>
            <a:ext cx="4392488" cy="472514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В учебном пособии изложены </a:t>
            </a:r>
            <a:r>
              <a:rPr lang="ru-RU" sz="2000" dirty="0"/>
              <a:t>теоретические и общепсихологические аспекты, вопросы психологии личности, социальной психологии и психологии управления в соответствии с Типовой учебной программой для высших учебных заведений "Основы психологии и педагогики". Также приведены практикум профессиональной компетентности специалиста, тесты для самоконтроля знаний, актуальные для психологической подготовки студентов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8" name="AutoShape 8" descr="https://snoska.ru/images/covers/e8/ac/e8ac035e-9392-5178-b18e-05a7331aca8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snoska.ru/images/covers/e8/ac/e8ac035e-9392-5178-b18e-05a7331aca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snoska.ru/images/covers/e8/ac/e8ac035e-9392-5178-b18e-05a7331aca8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D:\Мои документы\Строева О. М\Ольга скан\1 - 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4057" b="31318"/>
          <a:stretch>
            <a:fillRect/>
          </a:stretch>
        </p:blipFill>
        <p:spPr bwMode="auto">
          <a:xfrm>
            <a:off x="4932040" y="620688"/>
            <a:ext cx="3649104" cy="56886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="" xmlns:p14="http://schemas.microsoft.com/office/powerpoint/2010/main" val="1077469856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2284</Words>
  <Application>Microsoft Office PowerPoint</Application>
  <PresentationFormat>Экран (4:3)</PresentationFormat>
  <Paragraphs>111</Paragraphs>
  <Slides>54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Общие вопросы психологии</vt:lpstr>
      <vt:lpstr>Слайд 2</vt:lpstr>
      <vt:lpstr>Ю91 Марцинковская Т.Д. М29 История психологии: учебник / Т.Д. Марцинковская. - Изд. 8-е, испр. и доп. - М. : Академия, 2008. - 544 с.</vt:lpstr>
      <vt:lpstr>У истоков современной психологии стояли Аристотель, Ибн Сина, Рудольф Гоклениус, впервые использовавший понятие "психология", Зигмунд Фрейд. Как наука, психология зародилась во второй половине 19 века, отделившись от философии и физиологии.</vt:lpstr>
      <vt:lpstr>Слайд 5</vt:lpstr>
      <vt:lpstr>Этапы развития психологии как науки</vt:lpstr>
      <vt:lpstr>Ю9 Столяренко Л.Д. Основы С81 психологии: учебное пособие / Л.Д. Столяренко. - М. : Проспект, 2010. - 464 с.</vt:lpstr>
      <vt:lpstr>Ю9 Рубинштейн С.Л. Основы Р82 общей психологии / С.Л. Рубинштейн. - СПб. : ПИТЕР, 2009. - 713 с.</vt:lpstr>
      <vt:lpstr>Ю9 Основы психологии: учебное О-75 пособие / И.А. Фурманов, Л.А. Вайнштейн, В.А. Поликарпов. - Минск: Современная школа, 2011. - 496 с. </vt:lpstr>
      <vt:lpstr>Психология как наука</vt:lpstr>
      <vt:lpstr>Ю9 Маклаков А.Г. Общая М15 психология: учебное пособие / А.Г. Маклаков. - СПб. : ПИТЕР, 2009. - 583 с.</vt:lpstr>
      <vt:lpstr>- Изучение законов психической деятельности; - Раскрытие сущности, структуры и функций психики; - Изучение роли психических явлений в познании человеком самого себя и окружающего мира; - Определение роли наследственного и приобретенного, биологического и социального в развитии психики; - Изучение соотношения психики и мозга и т. п.</vt:lpstr>
      <vt:lpstr>Слайд 13</vt:lpstr>
      <vt:lpstr>Ю9 Столяренко Л.Д. С81 Психология: учебник / Л.Д. Столяренко. - СПб. : ПИТЕР, 2012. - 592 с.</vt:lpstr>
      <vt:lpstr>Методы психологии</vt:lpstr>
      <vt:lpstr>Ю9 Борытко Н.М. Методология и Б84 методы психолого-педагогических исследований: учебное пособие / Н.М. Борытко, А.В. Моложавенко, И.А. Соловцова. - М. : Академия, 2009. - 320 с.</vt:lpstr>
      <vt:lpstr>Слайд 17</vt:lpstr>
      <vt:lpstr>Ю9 Новейший психолого- Н72 педагогический словарь: словарь / под ред. А.П. Астахова. - Минск: Современная школа, 2010. - 928 с.</vt:lpstr>
      <vt:lpstr>Слайд 19</vt:lpstr>
      <vt:lpstr>Области психологии</vt:lpstr>
      <vt:lpstr>Слайд 21</vt:lpstr>
      <vt:lpstr>Научная психология</vt:lpstr>
      <vt:lpstr>Ю92 Филиппова Г.Г. Ф53 Зоопсихология и сравнительная психология: учебник / Г.Г. Филиппова. - 2-е изд., перераб. - М. : Академия, 2012. - 544 с.</vt:lpstr>
      <vt:lpstr>Ю92 Никольская А.В. Н64 Зоопсихология и межвидовая психология: учебник / А.В. Никольская. - М. : ЭКСМО, 2011. - 352 с.</vt:lpstr>
      <vt:lpstr>Ю93 Психофизиология: П86 учебник / под ред. Ю.И. Александрова. - Изд. 3-е, перераб. и доп. - СПб. : ПИТЕР, 2010. - 464 с.</vt:lpstr>
      <vt:lpstr>Психология личности</vt:lpstr>
      <vt:lpstr>Ю93 Елисеев О.П. Практикум по Е51 психологии личности: учебное пособие / О.П. Елисеев. - Изд. 3-е, перераб. и доп. - СПб. : ПИТЕР, 2010. - 512 с. </vt:lpstr>
      <vt:lpstr>Ю95 Столяренко Л.Д. С81 Социальная психология: учебное пособие / Л.Д. Столяренко, С.И. Самыгин. - М. : КноРус, 2014. - 336 с.</vt:lpstr>
      <vt:lpstr>Слайд 29</vt:lpstr>
      <vt:lpstr>Ю95 Бендас Т.В. Психология Б46 лидерства: учебное пособие / Т.В. Бендас. - СПб. : ПИТЕР, 2009. - 448 с.</vt:lpstr>
      <vt:lpstr>Ю9 Бекоева Д.Д. Б42 Практическая психология: учебное пособие / Д.Д. Бекоева. - М. : Академия, 2009. - 192 с.</vt:lpstr>
      <vt:lpstr>Психология труда</vt:lpstr>
      <vt:lpstr>Ю9 Толочек В.А. Современная Т52 психология труда: учебное пособие для вузов / В.А. Толочек. - 2-е изд., перераб. - СПб. : Питер, 2010. - 432 с. </vt:lpstr>
      <vt:lpstr>Ю94 Рыбников О.Н. Р93 Психофизиология профессиональной деятельности: учебник / О.Н. Рыбников. - М. : Академия, 2010. - 320 с.</vt:lpstr>
      <vt:lpstr>Ю94 Зеер Э.Ф. Психология  З-47 профессионального образования: практикум / Э.Ф. Зеер. - М. : Академия, 2008. - 144 с.</vt:lpstr>
      <vt:lpstr>Ю94 Зеер Э.Ф. Психология З-47 профессионального образования : учебник / Э.Ф. Зеер. - М. : Академия, 2009. - 384 с.</vt:lpstr>
      <vt:lpstr>Педагогическая психология</vt:lpstr>
      <vt:lpstr>Ю94 Габай Т.В. Педагогическая Г12 психология: учебное пособие / Т.В. Габай. - Изд. 5-е, стереотип. - М. : Академия, 2010. - 240 с.</vt:lpstr>
      <vt:lpstr>Ю9 Реан А.А. Психология и Р31 педагогика: учебное пособие / А.А. Реан, Н.В. Бордовская, С.И. Розум. - СПб. : ПИТЕР, 2010. - 432 с.</vt:lpstr>
      <vt:lpstr>Ю94 Савенков А.И. С12 Педагогическая психология. В 2-х т. Т. 2 : учебник / А.И. Савенков. - М. : Академия, 2009. - 240 с.</vt:lpstr>
      <vt:lpstr>Ю9 Столяренко Л.Д. С81 Психология и педагогика: учебник / Л.Д. Столяренко, С.И. Самыгин, В.Е. Столяренко. - Ростов н/Д : Феникс, 2010. - 636 с.</vt:lpstr>
      <vt:lpstr>Слайд 42</vt:lpstr>
      <vt:lpstr>Список самых влиятельных мыслителей в области психологии</vt:lpstr>
      <vt:lpstr>Б. Ф. Скиннер 20.03.1904 г. – 18.081990 г.</vt:lpstr>
      <vt:lpstr>Зигмунд Фрейд 6.05.1856 г. – 23.09.1939 г.</vt:lpstr>
      <vt:lpstr>Альберт Бандура 4 декабря 1925 г.</vt:lpstr>
      <vt:lpstr>Жан Пиаже 9.08.1896 г. – 16.09.1980 г.</vt:lpstr>
      <vt:lpstr>Слайд 48</vt:lpstr>
      <vt:lpstr>Карл Роджерс 8.01.1902 г. – 4.02.1987 г.</vt:lpstr>
      <vt:lpstr>Уильям Джеймс 11.01.1842 г. – 26.08.1910 г.</vt:lpstr>
      <vt:lpstr>Эрик Эриксон 15.06.1902 г. – 12.05.1994 г.</vt:lpstr>
      <vt:lpstr>Иван Павлов  6.09.1849 г. – 27.02.1936 г.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Антоненко Лариса Валентиновн</dc:creator>
  <cp:lastModifiedBy>krisanova_tn</cp:lastModifiedBy>
  <cp:revision>220</cp:revision>
  <dcterms:created xsi:type="dcterms:W3CDTF">2016-05-11T08:14:06Z</dcterms:created>
  <dcterms:modified xsi:type="dcterms:W3CDTF">2016-05-20T06:20:21Z</dcterms:modified>
</cp:coreProperties>
</file>